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0" r:id="rId5"/>
    <p:sldId id="261" r:id="rId6"/>
    <p:sldId id="263" r:id="rId7"/>
    <p:sldId id="293" r:id="rId8"/>
    <p:sldId id="27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05" d="100"/>
          <a:sy n="105" d="100"/>
        </p:scale>
        <p:origin x="-32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70022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9953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17163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88477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03117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71358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95689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80931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13806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68725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98217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56811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5152572" y="2007808"/>
            <a:ext cx="6918476" cy="2927049"/>
          </a:xfrm>
        </p:spPr>
        <p:txBody>
          <a:bodyPr>
            <a:normAutofit/>
          </a:bodyPr>
          <a:lstStyle/>
          <a:p>
            <a:pPr algn="ctr"/>
            <a:r>
              <a:rPr lang="fr-FR" altLang="ja-JP" sz="4800" dirty="0"/>
              <a:t>Comprendre Meyasu en trois </a:t>
            </a:r>
            <a:r>
              <a:rPr lang="fr-FR" altLang="ja-JP" sz="4800" dirty="0" smtClean="0"/>
              <a:t>minutes</a:t>
            </a:r>
            <a:endParaRPr kumimoji="1" lang="ja-JP" altLang="en-US" sz="4800" dirty="0"/>
          </a:p>
        </p:txBody>
      </p:sp>
      <p:pic>
        <p:nvPicPr>
          <p:cNvPr id="4" name="図 3" descr="めやす市販版表紙_w3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42" y="376464"/>
            <a:ext cx="4445000" cy="6286500"/>
          </a:xfrm>
          <a:prstGeom prst="rect">
            <a:avLst/>
          </a:prstGeom>
        </p:spPr>
      </p:pic>
    </p:spTree>
    <p:extLst>
      <p:ext uri="{BB962C8B-B14F-4D97-AF65-F5344CB8AC3E}">
        <p14:creationId xmlns:p14="http://schemas.microsoft.com/office/powerpoint/2010/main" val="38803406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77223" y="5403850"/>
            <a:ext cx="10058400" cy="1200150"/>
          </a:xfrm>
        </p:spPr>
        <p:txBody>
          <a:bodyPr>
            <a:normAutofit/>
          </a:bodyPr>
          <a:lstStyle/>
          <a:p>
            <a:pPr lvl="0" algn="just"/>
            <a:r>
              <a:rPr lang="fr-FR" altLang="ja-JP" sz="2400" dirty="0"/>
              <a:t>Nous avons choisi dix items correspondant aux qualités et à la sensibilité nécessaires pour réaliser un tel objectif. L’importance de chacun de ces items a été soulignée dans « compétences du 21ème siècle ».</a:t>
            </a:r>
            <a:endParaRPr kumimoji="1" lang="ja-JP" altLang="en-US" sz="2400" dirty="0"/>
          </a:p>
        </p:txBody>
      </p:sp>
    </p:spTree>
    <p:extLst>
      <p:ext uri="{BB962C8B-B14F-4D97-AF65-F5344CB8AC3E}">
        <p14:creationId xmlns:p14="http://schemas.microsoft.com/office/powerpoint/2010/main" val="23476450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Meyasu a pour objectif d’apprentissage l’acquisition des compétences de communication globale. </a:t>
            </a:r>
            <a:endParaRPr kumimoji="1" lang="ja-JP" altLang="en-US" sz="2400" dirty="0"/>
          </a:p>
        </p:txBody>
      </p:sp>
    </p:spTree>
    <p:extLst>
      <p:ext uri="{BB962C8B-B14F-4D97-AF65-F5344CB8AC3E}">
        <p14:creationId xmlns:p14="http://schemas.microsoft.com/office/powerpoint/2010/main" val="3302743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8953" cy="6861911"/>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Les compétences de communication globale recouvrent trois domaines : les langues, la culture, la société globale.</a:t>
            </a:r>
            <a:endParaRPr kumimoji="1" lang="ja-JP" altLang="en-US" sz="2400" dirty="0"/>
          </a:p>
        </p:txBody>
      </p:sp>
    </p:spTree>
    <p:extLst>
      <p:ext uri="{BB962C8B-B14F-4D97-AF65-F5344CB8AC3E}">
        <p14:creationId xmlns:p14="http://schemas.microsoft.com/office/powerpoint/2010/main" val="3356749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2778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Dans ces trois domaines, on acquiert des compétences visant à la connaissance intellectuelle, le savoir-faire et la création de relations.</a:t>
            </a:r>
            <a:endParaRPr kumimoji="1" lang="ja-JP" altLang="en-US" sz="2400" dirty="0"/>
          </a:p>
        </p:txBody>
      </p:sp>
    </p:spTree>
    <p:extLst>
      <p:ext uri="{BB962C8B-B14F-4D97-AF65-F5344CB8AC3E}">
        <p14:creationId xmlns:p14="http://schemas.microsoft.com/office/powerpoint/2010/main" val="1924696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Nous avons appelé ces trois compétences « comprendre », « être capable de », « nouer des liens ».</a:t>
            </a:r>
            <a:endParaRPr kumimoji="1" lang="ja-JP" altLang="en-US" sz="2400" dirty="0"/>
          </a:p>
        </p:txBody>
      </p:sp>
    </p:spTree>
    <p:extLst>
      <p:ext uri="{BB962C8B-B14F-4D97-AF65-F5344CB8AC3E}">
        <p14:creationId xmlns:p14="http://schemas.microsoft.com/office/powerpoint/2010/main" val="3573696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91215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40936" y="5367564"/>
            <a:ext cx="10058400" cy="1200150"/>
          </a:xfrm>
        </p:spPr>
        <p:txBody>
          <a:bodyPr>
            <a:normAutofit/>
          </a:bodyPr>
          <a:lstStyle/>
          <a:p>
            <a:pPr algn="just"/>
            <a:r>
              <a:rPr lang="fr-FR" altLang="ja-JP" sz="2400" dirty="0"/>
              <a:t>Si on combine ces trois domaines et ces trois compétences, nous avons ce que nous appelons « trois par trois » (three by three).</a:t>
            </a:r>
            <a:endParaRPr kumimoji="1" lang="ja-JP" altLang="en-US" sz="2400" dirty="0"/>
          </a:p>
        </p:txBody>
      </p:sp>
    </p:spTree>
    <p:extLst>
      <p:ext uri="{BB962C8B-B14F-4D97-AF65-F5344CB8AC3E}">
        <p14:creationId xmlns:p14="http://schemas.microsoft.com/office/powerpoint/2010/main" val="1293388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488517"/>
            <a:ext cx="10058400" cy="1200150"/>
          </a:xfrm>
        </p:spPr>
        <p:txBody>
          <a:bodyPr>
            <a:normAutofit/>
          </a:bodyPr>
          <a:lstStyle/>
          <a:p>
            <a:pPr algn="just"/>
            <a:r>
              <a:rPr lang="fr-FR" altLang="ja-JP" sz="2400" dirty="0"/>
              <a:t>Pour acquérir les compétences « trois par trois », il importe de prendre en compte tous les styles d’apprentissage, en particulier l’intérêt des apprenants, leur motivation et leur capacité.</a:t>
            </a:r>
            <a:endParaRPr kumimoji="1" lang="ja-JP" altLang="en-US" sz="2400" dirty="0"/>
          </a:p>
        </p:txBody>
      </p:sp>
    </p:spTree>
    <p:extLst>
      <p:ext uri="{BB962C8B-B14F-4D97-AF65-F5344CB8AC3E}">
        <p14:creationId xmlns:p14="http://schemas.microsoft.com/office/powerpoint/2010/main" val="2695138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77223" y="5403850"/>
            <a:ext cx="10058400" cy="1200150"/>
          </a:xfrm>
        </p:spPr>
        <p:txBody>
          <a:bodyPr>
            <a:normAutofit/>
          </a:bodyPr>
          <a:lstStyle/>
          <a:p>
            <a:pPr algn="just"/>
            <a:r>
              <a:rPr lang="fr-FR" altLang="ja-JP" sz="2400" dirty="0"/>
              <a:t>D’autre part, on peut rendre les contenus d’apprentissage plus riches en les mettant en relation avec ce qui est appris dans les autres matières.</a:t>
            </a:r>
            <a:endParaRPr kumimoji="1" lang="ja-JP" altLang="en-US" sz="2400" dirty="0"/>
          </a:p>
        </p:txBody>
      </p:sp>
    </p:spTree>
    <p:extLst>
      <p:ext uri="{BB962C8B-B14F-4D97-AF65-F5344CB8AC3E}">
        <p14:creationId xmlns:p14="http://schemas.microsoft.com/office/powerpoint/2010/main" val="1048051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9318" y="5476421"/>
            <a:ext cx="10058400" cy="1200150"/>
          </a:xfrm>
        </p:spPr>
        <p:txBody>
          <a:bodyPr>
            <a:normAutofit/>
          </a:bodyPr>
          <a:lstStyle/>
          <a:p>
            <a:pPr algn="just"/>
            <a:r>
              <a:rPr lang="fr-FR" altLang="ja-JP" sz="2400" dirty="0"/>
              <a:t>Meyasu, ce sont pour la première fois au Japon des recommandations pour l’enseignement des langues à partir du lycée.</a:t>
            </a:r>
            <a:endParaRPr kumimoji="1" lang="ja-JP" altLang="en-US" sz="24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6" y="-1"/>
            <a:ext cx="10058400" cy="5657850"/>
          </a:xfrm>
          <a:prstGeom prst="rect">
            <a:avLst/>
          </a:prstGeom>
        </p:spPr>
      </p:pic>
    </p:spTree>
    <p:extLst>
      <p:ext uri="{BB962C8B-B14F-4D97-AF65-F5344CB8AC3E}">
        <p14:creationId xmlns:p14="http://schemas.microsoft.com/office/powerpoint/2010/main" val="3515118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Enfin, il est important, pour développer les compétences d’« être capable de » et de « créer des liens », d’ouvrir la salle de classe sur la société réelle.</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356106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89318" y="5403850"/>
            <a:ext cx="10058400" cy="1200150"/>
          </a:xfrm>
        </p:spPr>
        <p:txBody>
          <a:bodyPr>
            <a:normAutofit/>
          </a:bodyPr>
          <a:lstStyle/>
          <a:p>
            <a:pPr algn="just"/>
            <a:r>
              <a:rPr lang="fr-FR" altLang="ja-JP" sz="2400" dirty="0"/>
              <a:t>En ajoutant ces trois relations aux « trois par trois », nous avons élaboré le concept clé de l’objectif d’apprentissage : « trois par trois plus trois » (three by three plus three).</a:t>
            </a:r>
            <a:endParaRPr kumimoji="1" lang="ja-JP" altLang="en-US" sz="2400" dirty="0"/>
          </a:p>
        </p:txBody>
      </p:sp>
    </p:spTree>
    <p:extLst>
      <p:ext uri="{BB962C8B-B14F-4D97-AF65-F5344CB8AC3E}">
        <p14:creationId xmlns:p14="http://schemas.microsoft.com/office/powerpoint/2010/main" val="14162046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77222" y="5512707"/>
            <a:ext cx="10058400" cy="1200150"/>
          </a:xfrm>
        </p:spPr>
        <p:txBody>
          <a:bodyPr>
            <a:normAutofit/>
          </a:bodyPr>
          <a:lstStyle/>
          <a:p>
            <a:pPr algn="just"/>
            <a:r>
              <a:rPr lang="fr-FR" altLang="ja-JP" sz="2400" dirty="0"/>
              <a:t>Grâce aux compétences de communication globale cultivée par les « trois par trois plus trois », les apprenants seront capables d’agir dans la société réelle.</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984" y="2510969"/>
            <a:ext cx="2413079" cy="314688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558291" cy="310841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4938" y="0"/>
            <a:ext cx="2148463" cy="353645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0" y="1530277"/>
            <a:ext cx="3679525" cy="3907767"/>
          </a:xfrm>
          <a:prstGeom prst="rect">
            <a:avLst/>
          </a:prstGeom>
        </p:spPr>
      </p:pic>
    </p:spTree>
    <p:extLst>
      <p:ext uri="{BB962C8B-B14F-4D97-AF65-F5344CB8AC3E}">
        <p14:creationId xmlns:p14="http://schemas.microsoft.com/office/powerpoint/2010/main" val="31209392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On peut commencer « trois par trois » là où on le désire.</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983958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464327"/>
            <a:ext cx="10058400" cy="1200150"/>
          </a:xfrm>
        </p:spPr>
        <p:txBody>
          <a:bodyPr>
            <a:normAutofit/>
          </a:bodyPr>
          <a:lstStyle/>
          <a:p>
            <a:pPr algn="just"/>
            <a:r>
              <a:rPr lang="fr-FR" altLang="ja-JP" sz="2200" dirty="0"/>
              <a:t>On a défini pour « trois par trois » des objectifs spécifiques. Nous souhaitons viser non seulement des connaissances linguistiques, mais aussi dans le même temps la capacité à échanger en recourant au langage et à établir des liens avec la société réelle.</a:t>
            </a:r>
            <a:endParaRPr kumimoji="1" lang="ja-JP" altLang="en-US" sz="2200" dirty="0"/>
          </a:p>
        </p:txBody>
      </p:sp>
    </p:spTree>
    <p:extLst>
      <p:ext uri="{BB962C8B-B14F-4D97-AF65-F5344CB8AC3E}">
        <p14:creationId xmlns:p14="http://schemas.microsoft.com/office/powerpoint/2010/main" val="37911497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00615"/>
            <a:ext cx="10058400" cy="1200150"/>
          </a:xfrm>
        </p:spPr>
        <p:txBody>
          <a:bodyPr>
            <a:normAutofit/>
          </a:bodyPr>
          <a:lstStyle/>
          <a:p>
            <a:pPr algn="just"/>
            <a:r>
              <a:rPr lang="fr-FR" altLang="ja-JP" sz="2400" dirty="0"/>
              <a:t>Pour les trois domaines d’« être capable de », des objectifs plus détaillés ont aussi été définis.</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11037718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ctr"/>
            <a:r>
              <a:rPr lang="fr-FR" altLang="ja-JP" sz="2400" dirty="0"/>
              <a:t>Petit à petit, réalisons « trois par trois » !</a:t>
            </a:r>
            <a:endParaRPr kumimoji="1" lang="ja-JP" altLang="en-US" sz="24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27" y="1235948"/>
            <a:ext cx="8320000" cy="4680000"/>
          </a:xfrm>
          <a:prstGeom prst="rect">
            <a:avLst/>
          </a:prstGeom>
        </p:spPr>
      </p:pic>
    </p:spTree>
    <p:extLst>
      <p:ext uri="{BB962C8B-B14F-4D97-AF65-F5344CB8AC3E}">
        <p14:creationId xmlns:p14="http://schemas.microsoft.com/office/powerpoint/2010/main" val="2507263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35420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24802"/>
            <a:ext cx="10058400" cy="1200150"/>
          </a:xfrm>
        </p:spPr>
        <p:txBody>
          <a:bodyPr>
            <a:normAutofit/>
          </a:bodyPr>
          <a:lstStyle/>
          <a:p>
            <a:pPr algn="just"/>
            <a:r>
              <a:rPr lang="fr-FR" altLang="ja-JP" sz="2400" dirty="0"/>
              <a:t>Meyasu, ce sont des recommandations élaborées en collaboration avec des professeurs sur le terrain.</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399369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53032" y="5452231"/>
            <a:ext cx="10058400" cy="1200150"/>
          </a:xfrm>
        </p:spPr>
        <p:txBody>
          <a:bodyPr>
            <a:normAutofit/>
          </a:bodyPr>
          <a:lstStyle/>
          <a:p>
            <a:pPr algn="just"/>
            <a:r>
              <a:rPr lang="fr-FR" altLang="ja-JP" sz="2400" dirty="0"/>
              <a:t>La caractéristique la plus importante, c’est de ne pas seulement présenter des principes et des objectifs, mais aussi une image globale, allant d’objectifs concrets d’apprentissage jusqu’aux plans de cours et aux méthodes d’évaluation.</a:t>
            </a:r>
            <a:endParaRPr kumimoji="1" lang="ja-JP" altLang="en-US" sz="2400" dirty="0"/>
          </a:p>
        </p:txBody>
      </p:sp>
    </p:spTree>
    <p:extLst>
      <p:ext uri="{BB962C8B-B14F-4D97-AF65-F5344CB8AC3E}">
        <p14:creationId xmlns:p14="http://schemas.microsoft.com/office/powerpoint/2010/main" val="818586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512707"/>
            <a:ext cx="10058400" cy="1200150"/>
          </a:xfrm>
        </p:spPr>
        <p:txBody>
          <a:bodyPr>
            <a:normAutofit fontScale="90000"/>
          </a:bodyPr>
          <a:lstStyle/>
          <a:p>
            <a:pPr algn="just"/>
            <a:r>
              <a:rPr lang="fr-FR" altLang="ja-JP" sz="2400" dirty="0"/>
              <a:t>Un point fort que nous souhaitons souligner, c’est la mise en ligne sur le site internet de Meyasu d’un riche matériel – contenus d’apprentissage, exemples d’activités, propositions de cours... – et l’offre d’un soutien aux professeurs en situation d’enseignement.</a:t>
            </a:r>
            <a:endParaRPr kumimoji="1" lang="ja-JP" altLang="en-US" sz="2400" dirty="0"/>
          </a:p>
        </p:txBody>
      </p:sp>
    </p:spTree>
    <p:extLst>
      <p:ext uri="{BB962C8B-B14F-4D97-AF65-F5344CB8AC3E}">
        <p14:creationId xmlns:p14="http://schemas.microsoft.com/office/powerpoint/2010/main" val="2701462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Quels sont les objectifs de Meyasu ?</a:t>
            </a:r>
            <a:endParaRPr kumimoji="1" lang="ja-JP" altLang="en-US" sz="2400" dirty="0"/>
          </a:p>
        </p:txBody>
      </p:sp>
    </p:spTree>
    <p:extLst>
      <p:ext uri="{BB962C8B-B14F-4D97-AF65-F5344CB8AC3E}">
        <p14:creationId xmlns:p14="http://schemas.microsoft.com/office/powerpoint/2010/main" val="619957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fr-FR" altLang="ja-JP" sz="2400" dirty="0"/>
              <a:t>Les principes pédagogiques de Meyasu, ce sont « découverte de l’autre », « découverte de soi » et « création de liens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811882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7044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53031" y="5415946"/>
            <a:ext cx="10058400" cy="1200150"/>
          </a:xfrm>
        </p:spPr>
        <p:txBody>
          <a:bodyPr>
            <a:normAutofit fontScale="90000"/>
          </a:bodyPr>
          <a:lstStyle/>
          <a:p>
            <a:pPr algn="just"/>
            <a:r>
              <a:rPr lang="fr-FR" altLang="ja-JP" sz="2400" dirty="0"/>
              <a:t>Les objectifs pédagogiques de Meyasu, c’est de contribuer, à travers l’apprentissage des langues, des cultures et de la société globale, au développement humain des apprenants et de leur permettre de vivre pleinement au 21ème siècle.</a:t>
            </a:r>
            <a:endParaRPr kumimoji="1" lang="ja-JP" altLang="en-US" sz="2400" dirty="0"/>
          </a:p>
        </p:txBody>
      </p:sp>
    </p:spTree>
    <p:extLst>
      <p:ext uri="{BB962C8B-B14F-4D97-AF65-F5344CB8AC3E}">
        <p14:creationId xmlns:p14="http://schemas.microsoft.com/office/powerpoint/2010/main" val="2351383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579</Words>
  <Application>Microsoft Macintosh PowerPoint</Application>
  <PresentationFormat>ユーザー設定</PresentationFormat>
  <Paragraphs>23</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Comprendre Meyasu en trois minutes</vt:lpstr>
      <vt:lpstr>Meyasu, ce sont pour la première fois au Japon des recommandations pour l’enseignement des langues à partir du lycée.</vt:lpstr>
      <vt:lpstr>Meyasu, ce sont des recommandations élaborées en collaboration avec des professeurs sur le terrain.</vt:lpstr>
      <vt:lpstr>La caractéristique la plus importante, c’est de ne pas seulement présenter des principes et des objectifs, mais aussi une image globale, allant d’objectifs concrets d’apprentissage jusqu’aux plans de cours et aux méthodes d’évaluation.</vt:lpstr>
      <vt:lpstr>Un point fort que nous souhaitons souligner, c’est la mise en ligne sur le site internet de Meyasu d’un riche matériel – contenus d’apprentissage, exemples d’activités, propositions de cours... – et l’offre d’un soutien aux professeurs en situation d’enseignement.</vt:lpstr>
      <vt:lpstr>Quels sont les objectifs de Meyasu ?</vt:lpstr>
      <vt:lpstr>Les principes pédagogiques de Meyasu, ce sont « découverte de l’autre », « découverte de soi » et « création de liens ».</vt:lpstr>
      <vt:lpstr>PowerPoint プレゼンテーション</vt:lpstr>
      <vt:lpstr>Les objectifs pédagogiques de Meyasu, c’est de contribuer, à travers l’apprentissage des langues, des cultures et de la société globale, au développement humain des apprenants et de leur permettre de vivre pleinement au 21ème siècle.</vt:lpstr>
      <vt:lpstr>Nous avons choisi dix items correspondant aux qualités et à la sensibilité nécessaires pour réaliser un tel objectif. L’importance de chacun de ces items a été soulignée dans « compétences du 21ème siècle ».</vt:lpstr>
      <vt:lpstr>Meyasu a pour objectif d’apprentissage l’acquisition des compétences de communication globale. </vt:lpstr>
      <vt:lpstr>Les compétences de communication globale recouvrent trois domaines : les langues, la culture, la société globale.</vt:lpstr>
      <vt:lpstr>PowerPoint プレゼンテーション</vt:lpstr>
      <vt:lpstr>Dans ces trois domaines, on acquiert des compétences visant à la connaissance intellectuelle, le savoir-faire et la création de relations.</vt:lpstr>
      <vt:lpstr>Nous avons appelé ces trois compétences « comprendre », « être capable de », « nouer des liens ».</vt:lpstr>
      <vt:lpstr>PowerPoint プレゼンテーション</vt:lpstr>
      <vt:lpstr>Si on combine ces trois domaines et ces trois compétences, nous avons ce que nous appelons « trois par trois » (three by three).</vt:lpstr>
      <vt:lpstr>Pour acquérir les compétences « trois par trois », il importe de prendre en compte tous les styles d’apprentissage, en particulier l’intérêt des apprenants, leur motivation et leur capacité.</vt:lpstr>
      <vt:lpstr>D’autre part, on peut rendre les contenus d’apprentissage plus riches en les mettant en relation avec ce qui est appris dans les autres matières.</vt:lpstr>
      <vt:lpstr>Enfin, il est important, pour développer les compétences d’« être capable de » et de « créer des liens », d’ouvrir la salle de classe sur la société réelle.</vt:lpstr>
      <vt:lpstr>En ajoutant ces trois relations aux « trois par trois », nous avons élaboré le concept clé de l’objectif d’apprentissage : « trois par trois plus trois » (three by three plus three).</vt:lpstr>
      <vt:lpstr>Grâce aux compétences de communication globale cultivée par les « trois par trois plus trois », les apprenants seront capables d’agir dans la société réelle.</vt:lpstr>
      <vt:lpstr>On peut commencer « trois par trois » là où on le désire.</vt:lpstr>
      <vt:lpstr>On a défini pour « trois par trois » des objectifs spécifiques. Nous souhaitons viser non seulement des connaissances linguistiques, mais aussi dans le même temps la capacité à échanger en recourant au langage et à établir des liens avec la société réelle.</vt:lpstr>
      <vt:lpstr>Pour les trois domaines d’« être capable de », des objectifs plus détaillés ont aussi été définis.</vt:lpstr>
      <vt:lpstr>Petit à petit, réalisons « trois par trois »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めやすは、日本で初めての高校から始める外国語学習の指針です。</dc:title>
  <dc:creator>nagae</dc:creator>
  <cp:lastModifiedBy>TJF</cp:lastModifiedBy>
  <cp:revision>78</cp:revision>
  <dcterms:created xsi:type="dcterms:W3CDTF">2016-05-09T06:45:26Z</dcterms:created>
  <dcterms:modified xsi:type="dcterms:W3CDTF">2016-09-06T02:46:24Z</dcterms:modified>
</cp:coreProperties>
</file>