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8" r:id="rId3"/>
    <p:sldId id="259" r:id="rId4"/>
    <p:sldId id="260" r:id="rId5"/>
    <p:sldId id="261" r:id="rId6"/>
    <p:sldId id="263" r:id="rId7"/>
    <p:sldId id="293" r:id="rId8"/>
    <p:sldId id="279" r:id="rId9"/>
    <p:sldId id="270" r:id="rId10"/>
    <p:sldId id="271" r:id="rId11"/>
    <p:sldId id="272" r:id="rId12"/>
    <p:sldId id="273" r:id="rId13"/>
    <p:sldId id="274" r:id="rId14"/>
    <p:sldId id="275" r:id="rId15"/>
    <p:sldId id="276" r:id="rId16"/>
    <p:sldId id="277" r:id="rId17"/>
    <p:sldId id="278" r:id="rId18"/>
    <p:sldId id="280" r:id="rId19"/>
    <p:sldId id="281" r:id="rId20"/>
    <p:sldId id="282" r:id="rId21"/>
    <p:sldId id="283" r:id="rId22"/>
    <p:sldId id="284" r:id="rId23"/>
    <p:sldId id="285" r:id="rId24"/>
    <p:sldId id="286" r:id="rId25"/>
    <p:sldId id="287" r:id="rId26"/>
    <p:sldId id="288" r:id="rId27"/>
    <p:sldId id="289" r:id="rId2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105" d="100"/>
          <a:sy n="105" d="100"/>
        </p:scale>
        <p:origin x="-320"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1700228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1995349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217163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1884770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1031171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71358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1956898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380931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1138065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3687253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2982172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CC703-4196-46BA-B955-F0C7757766A6}" type="datetimeFigureOut">
              <a:rPr kumimoji="1" lang="ja-JP" altLang="en-US" smtClean="0"/>
              <a:t>16/09/06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1568117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3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p:nvPr>
        </p:nvSpPr>
        <p:spPr>
          <a:xfrm>
            <a:off x="4971143" y="2165046"/>
            <a:ext cx="7220857" cy="1932317"/>
          </a:xfrm>
        </p:spPr>
        <p:txBody>
          <a:bodyPr>
            <a:normAutofit/>
          </a:bodyPr>
          <a:lstStyle/>
          <a:p>
            <a:pPr algn="ctr"/>
            <a:r>
              <a:rPr lang="de-DE" altLang="ja-JP" sz="4800" dirty="0"/>
              <a:t>Meyasu in drei Minuten verstehen</a:t>
            </a:r>
            <a:endParaRPr kumimoji="1" lang="ja-JP" altLang="en-US" sz="4800" dirty="0"/>
          </a:p>
        </p:txBody>
      </p:sp>
      <p:pic>
        <p:nvPicPr>
          <p:cNvPr id="4" name="図 3" descr="めやす市販版表紙_w350p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833" y="350762"/>
            <a:ext cx="4445000" cy="6286500"/>
          </a:xfrm>
          <a:prstGeom prst="rect">
            <a:avLst/>
          </a:prstGeom>
        </p:spPr>
      </p:pic>
    </p:spTree>
    <p:extLst>
      <p:ext uri="{BB962C8B-B14F-4D97-AF65-F5344CB8AC3E}">
        <p14:creationId xmlns:p14="http://schemas.microsoft.com/office/powerpoint/2010/main" val="38803406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lvl="0" algn="just"/>
            <a:r>
              <a:rPr lang="de-DE" altLang="ja-JP" sz="2400" dirty="0"/>
              <a:t>Um dies zu erreichen haben wie 10 Punkte ausgewählt, deren Schwerpunkte alle auf den Skills des 21. Jahrhunderts liegen.</a:t>
            </a:r>
            <a:endParaRPr kumimoji="1" lang="ja-JP" altLang="en-US" sz="24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spTree>
    <p:extLst>
      <p:ext uri="{BB962C8B-B14F-4D97-AF65-F5344CB8AC3E}">
        <p14:creationId xmlns:p14="http://schemas.microsoft.com/office/powerpoint/2010/main" val="23476450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p:nvPr>
        </p:nvSpPr>
        <p:spPr>
          <a:xfrm>
            <a:off x="1065127" y="5657850"/>
            <a:ext cx="10058400" cy="1200150"/>
          </a:xfrm>
        </p:spPr>
        <p:txBody>
          <a:bodyPr>
            <a:normAutofit/>
          </a:bodyPr>
          <a:lstStyle/>
          <a:p>
            <a:pPr algn="just"/>
            <a:r>
              <a:rPr lang="de-DE" altLang="ja-JP" sz="2400" dirty="0"/>
              <a:t>Meyasus Lernziel ist es, übergreifende Kommunikationsfähigkeit zu erlangen.</a:t>
            </a:r>
            <a:endParaRPr kumimoji="1" lang="ja-JP" altLang="en-US" sz="2400" dirty="0"/>
          </a:p>
        </p:txBody>
      </p:sp>
    </p:spTree>
    <p:extLst>
      <p:ext uri="{BB962C8B-B14F-4D97-AF65-F5344CB8AC3E}">
        <p14:creationId xmlns:p14="http://schemas.microsoft.com/office/powerpoint/2010/main" val="33027433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8953" cy="6861911"/>
          </a:xfrm>
          <a:prstGeom prst="rect">
            <a:avLst/>
          </a:prstGeom>
        </p:spPr>
      </p:pic>
      <p:sp>
        <p:nvSpPr>
          <p:cNvPr id="2" name="タイトル 1"/>
          <p:cNvSpPr>
            <a:spLocks noGrp="1"/>
          </p:cNvSpPr>
          <p:nvPr>
            <p:ph type="title"/>
          </p:nvPr>
        </p:nvSpPr>
        <p:spPr>
          <a:xfrm>
            <a:off x="1065127" y="5657850"/>
            <a:ext cx="10058400" cy="1200150"/>
          </a:xfrm>
        </p:spPr>
        <p:txBody>
          <a:bodyPr>
            <a:normAutofit/>
          </a:bodyPr>
          <a:lstStyle/>
          <a:p>
            <a:pPr algn="just"/>
            <a:r>
              <a:rPr lang="de-DE" altLang="ja-JP" sz="2400" dirty="0"/>
              <a:t>Diese setzt sich aus den drei Bereichen "Sprache", "Kultur" und "globale Gesellschaft" zusammen.</a:t>
            </a:r>
            <a:endParaRPr kumimoji="1" lang="ja-JP" altLang="en-US" sz="2400" dirty="0"/>
          </a:p>
        </p:txBody>
      </p:sp>
    </p:spTree>
    <p:extLst>
      <p:ext uri="{BB962C8B-B14F-4D97-AF65-F5344CB8AC3E}">
        <p14:creationId xmlns:p14="http://schemas.microsoft.com/office/powerpoint/2010/main" val="33567496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ctr"/>
            <a:endParaRPr kumimoji="1" lang="ja-JP" altLang="en-US" sz="20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27781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p:nvPr>
        </p:nvSpPr>
        <p:spPr>
          <a:xfrm>
            <a:off x="1065127" y="5657850"/>
            <a:ext cx="10058400" cy="1200150"/>
          </a:xfrm>
        </p:spPr>
        <p:txBody>
          <a:bodyPr>
            <a:normAutofit/>
          </a:bodyPr>
          <a:lstStyle/>
          <a:p>
            <a:pPr algn="just"/>
            <a:r>
              <a:rPr lang="de-DE" altLang="ja-JP" sz="2400" dirty="0"/>
              <a:t>In jedem der drei Bereiche erlernt man Fähigkeiten, die darauf abzielen, Wissen zu verarbeiten, Techniken anzuwenden und Beziehungen aufzubauen.</a:t>
            </a:r>
            <a:endParaRPr kumimoji="1" lang="ja-JP" altLang="en-US" sz="2400" dirty="0"/>
          </a:p>
        </p:txBody>
      </p:sp>
    </p:spTree>
    <p:extLst>
      <p:ext uri="{BB962C8B-B14F-4D97-AF65-F5344CB8AC3E}">
        <p14:creationId xmlns:p14="http://schemas.microsoft.com/office/powerpoint/2010/main" val="19246960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p:nvPr>
        </p:nvSpPr>
        <p:spPr>
          <a:xfrm>
            <a:off x="1065127" y="5657850"/>
            <a:ext cx="10058400" cy="1200150"/>
          </a:xfrm>
        </p:spPr>
        <p:txBody>
          <a:bodyPr>
            <a:normAutofit/>
          </a:bodyPr>
          <a:lstStyle/>
          <a:p>
            <a:pPr algn="just"/>
            <a:r>
              <a:rPr lang="de-DE" altLang="ja-JP" sz="2400" dirty="0"/>
              <a:t>Wir haben das "Verstehen", "Können" und "Verbinden" genannt.</a:t>
            </a:r>
            <a:endParaRPr kumimoji="1" lang="ja-JP" altLang="en-US" sz="2400" dirty="0"/>
          </a:p>
        </p:txBody>
      </p:sp>
    </p:spTree>
    <p:extLst>
      <p:ext uri="{BB962C8B-B14F-4D97-AF65-F5344CB8AC3E}">
        <p14:creationId xmlns:p14="http://schemas.microsoft.com/office/powerpoint/2010/main" val="3573696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ctr"/>
            <a:endParaRPr kumimoji="1" lang="ja-JP" altLang="en-US" sz="20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37912156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just"/>
            <a:r>
              <a:rPr lang="de-DE" altLang="ja-JP" sz="2400" dirty="0"/>
              <a:t>Zusammen nennen wir diese drei Bereiche und drei Fähigkeiten 3 x 3.</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spTree>
    <p:extLst>
      <p:ext uri="{BB962C8B-B14F-4D97-AF65-F5344CB8AC3E}">
        <p14:creationId xmlns:p14="http://schemas.microsoft.com/office/powerpoint/2010/main" val="12933889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sp>
        <p:nvSpPr>
          <p:cNvPr id="2" name="タイトル 1"/>
          <p:cNvSpPr>
            <a:spLocks noGrp="1"/>
          </p:cNvSpPr>
          <p:nvPr>
            <p:ph type="title"/>
          </p:nvPr>
        </p:nvSpPr>
        <p:spPr>
          <a:xfrm>
            <a:off x="1065127" y="5536900"/>
            <a:ext cx="10058400" cy="1200150"/>
          </a:xfrm>
        </p:spPr>
        <p:txBody>
          <a:bodyPr>
            <a:normAutofit/>
          </a:bodyPr>
          <a:lstStyle/>
          <a:p>
            <a:pPr algn="just"/>
            <a:r>
              <a:rPr lang="de-DE" altLang="ja-JP" sz="2400" dirty="0"/>
              <a:t>Um sich die Fähigkeit von 3 x 3 erfolgreich zu eigen machen zu können, ist es wichtig, beginnend mit den Interessen, der Motivation und der Haltung der Lernenden, die jeweiligen Lernstile zu berücksichtigen.</a:t>
            </a:r>
            <a:endParaRPr kumimoji="1" lang="ja-JP" altLang="en-US" sz="2400" dirty="0"/>
          </a:p>
        </p:txBody>
      </p:sp>
    </p:spTree>
    <p:extLst>
      <p:ext uri="{BB962C8B-B14F-4D97-AF65-F5344CB8AC3E}">
        <p14:creationId xmlns:p14="http://schemas.microsoft.com/office/powerpoint/2010/main" val="26951380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just"/>
            <a:r>
              <a:rPr lang="de-DE" altLang="ja-JP" sz="2400" dirty="0"/>
              <a:t>Außerdem bereichert es den Unterricht zusätzlich, wenn Lernerinnen und Lerner eine Verbindung zu Inhalten anderer Schulfächer herstellen können.</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spTree>
    <p:extLst>
      <p:ext uri="{BB962C8B-B14F-4D97-AF65-F5344CB8AC3E}">
        <p14:creationId xmlns:p14="http://schemas.microsoft.com/office/powerpoint/2010/main" val="1048051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536900"/>
            <a:ext cx="10058400" cy="1200150"/>
          </a:xfrm>
        </p:spPr>
        <p:txBody>
          <a:bodyPr>
            <a:normAutofit/>
          </a:bodyPr>
          <a:lstStyle/>
          <a:p>
            <a:pPr algn="just"/>
            <a:r>
              <a:rPr lang="de-DE" altLang="ja-JP" sz="2400" dirty="0"/>
              <a:t>Meyasu sind die ersten Richtlinien, die in Japan für den Fremdsprachunterricht ab der Oberschule (dem Gymnasium) herausgegeben wurden.</a:t>
            </a:r>
            <a:endParaRPr kumimoji="1" lang="ja-JP" altLang="en-US" sz="2400" dirty="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6" y="-1"/>
            <a:ext cx="10058400" cy="5657850"/>
          </a:xfrm>
          <a:prstGeom prst="rect">
            <a:avLst/>
          </a:prstGeom>
        </p:spPr>
      </p:pic>
    </p:spTree>
    <p:extLst>
      <p:ext uri="{BB962C8B-B14F-4D97-AF65-F5344CB8AC3E}">
        <p14:creationId xmlns:p14="http://schemas.microsoft.com/office/powerpoint/2010/main" val="35151183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just"/>
            <a:r>
              <a:rPr lang="de-DE" altLang="ja-JP" sz="2400" dirty="0"/>
              <a:t>Ferner ist es wichtig, die aktuelle Gesellschaft und den Klassenraum zu verbinden, um sich das "Verstehen" und "Verbinden" aneignen zu können.</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spTree>
    <p:extLst>
      <p:ext uri="{BB962C8B-B14F-4D97-AF65-F5344CB8AC3E}">
        <p14:creationId xmlns:p14="http://schemas.microsoft.com/office/powerpoint/2010/main" val="35610633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just"/>
            <a:r>
              <a:rPr lang="de-DE" altLang="ja-JP" sz="2400" dirty="0"/>
              <a:t>Und so haben wir 3 Kooperationen hinzugefügt und "3 x 3 + 3" zum Schlüsselkonzept unseres Lernziels gemacht.</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spTree>
    <p:extLst>
      <p:ext uri="{BB962C8B-B14F-4D97-AF65-F5344CB8AC3E}">
        <p14:creationId xmlns:p14="http://schemas.microsoft.com/office/powerpoint/2010/main" val="14162046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p:nvPr>
        </p:nvSpPr>
        <p:spPr>
          <a:xfrm>
            <a:off x="1065127" y="5536900"/>
            <a:ext cx="10058400" cy="1200150"/>
          </a:xfrm>
        </p:spPr>
        <p:txBody>
          <a:bodyPr>
            <a:normAutofit/>
          </a:bodyPr>
          <a:lstStyle/>
          <a:p>
            <a:pPr algn="just"/>
            <a:r>
              <a:rPr lang="de-DE" altLang="ja-JP" sz="2400" dirty="0"/>
              <a:t>Mit der unter "3 x 3 +3" entwickelten, übergreifenden Kommunikationsfähigkeit wird es den Lernerinnen und Lernern möglich gemacht, sich in der gegenwärtigen Gesellschaft zu betätigen.</a:t>
            </a:r>
            <a:endParaRPr kumimoji="1" lang="ja-JP" altLang="en-US" sz="24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8984" y="2510969"/>
            <a:ext cx="2413079" cy="3146881"/>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558291" cy="3108413"/>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4938" y="0"/>
            <a:ext cx="2148463" cy="3536455"/>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9830" y="1530277"/>
            <a:ext cx="3679525" cy="3907767"/>
          </a:xfrm>
          <a:prstGeom prst="rect">
            <a:avLst/>
          </a:prstGeom>
        </p:spPr>
      </p:pic>
    </p:spTree>
    <p:extLst>
      <p:ext uri="{BB962C8B-B14F-4D97-AF65-F5344CB8AC3E}">
        <p14:creationId xmlns:p14="http://schemas.microsoft.com/office/powerpoint/2010/main" val="31209392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just"/>
            <a:r>
              <a:rPr lang="de-DE" altLang="ja-JP" sz="2400" dirty="0"/>
              <a:t>Man kann mit "3 x 3 + 3" an jedem beliebigen Punkt beginnen.</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spTree>
    <p:extLst>
      <p:ext uri="{BB962C8B-B14F-4D97-AF65-F5344CB8AC3E}">
        <p14:creationId xmlns:p14="http://schemas.microsoft.com/office/powerpoint/2010/main" val="9839589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sp>
        <p:nvSpPr>
          <p:cNvPr id="2" name="タイトル 1"/>
          <p:cNvSpPr>
            <a:spLocks noGrp="1"/>
          </p:cNvSpPr>
          <p:nvPr>
            <p:ph type="title"/>
          </p:nvPr>
        </p:nvSpPr>
        <p:spPr>
          <a:xfrm>
            <a:off x="1065127" y="5524805"/>
            <a:ext cx="10058400" cy="1200150"/>
          </a:xfrm>
        </p:spPr>
        <p:txBody>
          <a:bodyPr>
            <a:normAutofit fontScale="90000"/>
          </a:bodyPr>
          <a:lstStyle/>
          <a:p>
            <a:pPr algn="just"/>
            <a:r>
              <a:rPr lang="de-DE" altLang="ja-JP" sz="2200" dirty="0"/>
              <a:t>Für "3 x 3 +3" wurden einzelne Ziele festgesetzt. Wir zielen nicht nur auf Sprachwissen, sondern auch darauf, dass Lernerinnen und Lerner dieses Wissen anwenden, um sich mit anderen auszutauschen, oder es mit der gegenwärtigen Gesellschaft in Verbindung zu bringen.</a:t>
            </a:r>
            <a:endParaRPr kumimoji="1" lang="ja-JP" altLang="en-US" sz="2200" dirty="0"/>
          </a:p>
        </p:txBody>
      </p:sp>
    </p:spTree>
    <p:extLst>
      <p:ext uri="{BB962C8B-B14F-4D97-AF65-F5344CB8AC3E}">
        <p14:creationId xmlns:p14="http://schemas.microsoft.com/office/powerpoint/2010/main" val="379114973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500615"/>
            <a:ext cx="10058400" cy="1200150"/>
          </a:xfrm>
        </p:spPr>
        <p:txBody>
          <a:bodyPr>
            <a:normAutofit/>
          </a:bodyPr>
          <a:lstStyle/>
          <a:p>
            <a:pPr algn="just"/>
            <a:r>
              <a:rPr lang="de-DE" altLang="ja-JP" sz="2400" dirty="0"/>
              <a:t>Außerdem wurden für das "Können" in allen drei Bereichen noch detailliertere Ziele gesetzt.</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spTree>
    <p:extLst>
      <p:ext uri="{BB962C8B-B14F-4D97-AF65-F5344CB8AC3E}">
        <p14:creationId xmlns:p14="http://schemas.microsoft.com/office/powerpoint/2010/main" val="11037718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p:nvPr>
        </p:nvSpPr>
        <p:spPr>
          <a:xfrm>
            <a:off x="1065127" y="5657850"/>
            <a:ext cx="10058400" cy="1200150"/>
          </a:xfrm>
        </p:spPr>
        <p:txBody>
          <a:bodyPr>
            <a:normAutofit/>
          </a:bodyPr>
          <a:lstStyle/>
          <a:p>
            <a:pPr algn="ctr"/>
            <a:r>
              <a:rPr lang="de-DE" altLang="ja-JP" sz="2400" dirty="0"/>
              <a:t>Lassen Sie uns "3 x 3" Schritt für Schritt realisieren!</a:t>
            </a:r>
            <a:endParaRPr kumimoji="1" lang="ja-JP" altLang="en-US" sz="2400"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327" y="1235948"/>
            <a:ext cx="8320000" cy="4680000"/>
          </a:xfrm>
          <a:prstGeom prst="rect">
            <a:avLst/>
          </a:prstGeom>
        </p:spPr>
      </p:pic>
    </p:spTree>
    <p:extLst>
      <p:ext uri="{BB962C8B-B14F-4D97-AF65-F5344CB8AC3E}">
        <p14:creationId xmlns:p14="http://schemas.microsoft.com/office/powerpoint/2010/main" val="250726370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ctr"/>
            <a:endParaRPr kumimoji="1" lang="ja-JP" altLang="en-US" sz="20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435420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585280"/>
            <a:ext cx="10058400" cy="1200150"/>
          </a:xfrm>
        </p:spPr>
        <p:txBody>
          <a:bodyPr>
            <a:normAutofit/>
          </a:bodyPr>
          <a:lstStyle/>
          <a:p>
            <a:pPr algn="just"/>
            <a:r>
              <a:rPr lang="de-DE" altLang="ja-JP" sz="2400" dirty="0"/>
              <a:t>Meyasu wurde in Zusammenarbeit mit Lehrerinnen und Lehrern an den entsprechenden Bildungseinrichtungen erarbeitet.</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spTree>
    <p:extLst>
      <p:ext uri="{BB962C8B-B14F-4D97-AF65-F5344CB8AC3E}">
        <p14:creationId xmlns:p14="http://schemas.microsoft.com/office/powerpoint/2010/main" val="3993697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sp>
        <p:nvSpPr>
          <p:cNvPr id="2" name="タイトル 1"/>
          <p:cNvSpPr>
            <a:spLocks noGrp="1"/>
          </p:cNvSpPr>
          <p:nvPr>
            <p:ph type="title"/>
          </p:nvPr>
        </p:nvSpPr>
        <p:spPr>
          <a:xfrm>
            <a:off x="1065127" y="5536900"/>
            <a:ext cx="10058400" cy="1200150"/>
          </a:xfrm>
        </p:spPr>
        <p:txBody>
          <a:bodyPr>
            <a:normAutofit/>
          </a:bodyPr>
          <a:lstStyle/>
          <a:p>
            <a:pPr algn="just"/>
            <a:r>
              <a:rPr lang="de-DE" altLang="ja-JP" sz="2400" dirty="0"/>
              <a:t>Das hervorstechendste Merkmal ist, dass nicht nur das Prinzip und das Endziel, sondern das Gesamtbild wie konkrete Lernziele und Unterrichtspläne, bis hin zu Bewertungskriterien, aufgezeigt werden.</a:t>
            </a:r>
            <a:endParaRPr kumimoji="1" lang="ja-JP" altLang="en-US" sz="2400" dirty="0"/>
          </a:p>
        </p:txBody>
      </p:sp>
    </p:spTree>
    <p:extLst>
      <p:ext uri="{BB962C8B-B14F-4D97-AF65-F5344CB8AC3E}">
        <p14:creationId xmlns:p14="http://schemas.microsoft.com/office/powerpoint/2010/main" val="8185867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sp>
        <p:nvSpPr>
          <p:cNvPr id="2" name="タイトル 1"/>
          <p:cNvSpPr>
            <a:spLocks noGrp="1"/>
          </p:cNvSpPr>
          <p:nvPr>
            <p:ph type="title"/>
          </p:nvPr>
        </p:nvSpPr>
        <p:spPr>
          <a:xfrm>
            <a:off x="1065127" y="5561090"/>
            <a:ext cx="10058400" cy="1200150"/>
          </a:xfrm>
        </p:spPr>
        <p:txBody>
          <a:bodyPr>
            <a:normAutofit fontScale="90000"/>
          </a:bodyPr>
          <a:lstStyle/>
          <a:p>
            <a:pPr algn="just"/>
            <a:r>
              <a:rPr lang="de-DE" altLang="ja-JP" sz="2400" dirty="0"/>
              <a:t>Ein weiteres wichtiges Merkmal von "Meyasu", auf das wir aufmerksam machen wollen, ist, dass auf der "Meyasu"-Internetseite reichhaltige Unterrichtspläne und Beispiele der Öffentlichkeit zugänglich sind,  um Lehrerinnen und Lehrer zu unterstützen.</a:t>
            </a:r>
            <a:endParaRPr kumimoji="1" lang="ja-JP" altLang="en-US" sz="2400" dirty="0"/>
          </a:p>
        </p:txBody>
      </p:sp>
    </p:spTree>
    <p:extLst>
      <p:ext uri="{BB962C8B-B14F-4D97-AF65-F5344CB8AC3E}">
        <p14:creationId xmlns:p14="http://schemas.microsoft.com/office/powerpoint/2010/main" val="27014629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p:nvPr>
        </p:nvSpPr>
        <p:spPr>
          <a:xfrm>
            <a:off x="1065127" y="5657850"/>
            <a:ext cx="10058400" cy="1200150"/>
          </a:xfrm>
        </p:spPr>
        <p:txBody>
          <a:bodyPr>
            <a:normAutofit/>
          </a:bodyPr>
          <a:lstStyle/>
          <a:p>
            <a:pPr algn="just"/>
            <a:r>
              <a:rPr lang="en-US" altLang="ja-JP" sz="2400" dirty="0"/>
              <a:t>Aber </a:t>
            </a:r>
            <a:r>
              <a:rPr lang="en-US" altLang="ja-JP" sz="2400" dirty="0" err="1"/>
              <a:t>worauf</a:t>
            </a:r>
            <a:r>
              <a:rPr lang="en-US" altLang="ja-JP" sz="2400" dirty="0"/>
              <a:t> </a:t>
            </a:r>
            <a:r>
              <a:rPr lang="en-US" altLang="ja-JP" sz="2400" dirty="0" err="1"/>
              <a:t>zielt</a:t>
            </a:r>
            <a:r>
              <a:rPr lang="en-US" altLang="ja-JP" sz="2400" dirty="0"/>
              <a:t> "</a:t>
            </a:r>
            <a:r>
              <a:rPr lang="en-US" altLang="ja-JP" sz="2400" dirty="0" err="1"/>
              <a:t>Meyasu</a:t>
            </a:r>
            <a:r>
              <a:rPr lang="en-US" altLang="ja-JP" sz="2400" dirty="0"/>
              <a:t>"?</a:t>
            </a:r>
            <a:endParaRPr kumimoji="1" lang="ja-JP" altLang="en-US" sz="2400" dirty="0"/>
          </a:p>
        </p:txBody>
      </p:sp>
    </p:spTree>
    <p:extLst>
      <p:ext uri="{BB962C8B-B14F-4D97-AF65-F5344CB8AC3E}">
        <p14:creationId xmlns:p14="http://schemas.microsoft.com/office/powerpoint/2010/main" val="6199572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just"/>
            <a:r>
              <a:rPr lang="de-DE" altLang="ja-JP" sz="2400" dirty="0"/>
              <a:t>Die pädagogische Idee von "Meyasu" ist es "andere zu finden", "sich selbst zu finden" und "mit anderen in Kontakt zu treten".</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spTree>
    <p:extLst>
      <p:ext uri="{BB962C8B-B14F-4D97-AF65-F5344CB8AC3E}">
        <p14:creationId xmlns:p14="http://schemas.microsoft.com/office/powerpoint/2010/main" val="8118820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ctr"/>
            <a:endParaRPr kumimoji="1" lang="ja-JP" altLang="en-US" sz="20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70445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sp>
        <p:nvSpPr>
          <p:cNvPr id="2" name="タイトル 1"/>
          <p:cNvSpPr>
            <a:spLocks noGrp="1"/>
          </p:cNvSpPr>
          <p:nvPr>
            <p:ph type="title"/>
          </p:nvPr>
        </p:nvSpPr>
        <p:spPr>
          <a:xfrm>
            <a:off x="1065127" y="5488520"/>
            <a:ext cx="10058400" cy="1200150"/>
          </a:xfrm>
        </p:spPr>
        <p:txBody>
          <a:bodyPr>
            <a:normAutofit/>
          </a:bodyPr>
          <a:lstStyle/>
          <a:p>
            <a:pPr algn="just"/>
            <a:r>
              <a:rPr lang="de-DE" altLang="ja-JP" sz="2400" dirty="0"/>
              <a:t>Wir verfolgen mit dem auf dem "Meyasu"-Konzept basierendem Lernen von Sprache, Kultur und globaler Gesellschaft, das Ziel, dass die Lernerinnen und Lerner Fähigkeiten erlangen, die im 21. Jahrhundert erforderlich sind.</a:t>
            </a:r>
            <a:endParaRPr kumimoji="1" lang="ja-JP" altLang="en-US" sz="2400" dirty="0"/>
          </a:p>
        </p:txBody>
      </p:sp>
    </p:spTree>
    <p:extLst>
      <p:ext uri="{BB962C8B-B14F-4D97-AF65-F5344CB8AC3E}">
        <p14:creationId xmlns:p14="http://schemas.microsoft.com/office/powerpoint/2010/main" val="23513839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529</Words>
  <Application>Microsoft Macintosh PowerPoint</Application>
  <PresentationFormat>ユーザー設定</PresentationFormat>
  <Paragraphs>23</Paragraphs>
  <Slides>27</Slides>
  <Notes>0</Notes>
  <HiddenSlides>0</HiddenSlides>
  <MMClips>0</MMClips>
  <ScaleCrop>false</ScaleCrop>
  <HeadingPairs>
    <vt:vector size="4" baseType="variant">
      <vt:variant>
        <vt:lpstr>テーマ</vt:lpstr>
      </vt:variant>
      <vt:variant>
        <vt:i4>1</vt:i4>
      </vt:variant>
      <vt:variant>
        <vt:lpstr>スライド タイトル</vt:lpstr>
      </vt:variant>
      <vt:variant>
        <vt:i4>27</vt:i4>
      </vt:variant>
    </vt:vector>
  </HeadingPairs>
  <TitlesOfParts>
    <vt:vector size="28" baseType="lpstr">
      <vt:lpstr>Office テーマ</vt:lpstr>
      <vt:lpstr>Meyasu in drei Minuten verstehen</vt:lpstr>
      <vt:lpstr>Meyasu sind die ersten Richtlinien, die in Japan für den Fremdsprachunterricht ab der Oberschule (dem Gymnasium) herausgegeben wurden.</vt:lpstr>
      <vt:lpstr>Meyasu wurde in Zusammenarbeit mit Lehrerinnen und Lehrern an den entsprechenden Bildungseinrichtungen erarbeitet.</vt:lpstr>
      <vt:lpstr>Das hervorstechendste Merkmal ist, dass nicht nur das Prinzip und das Endziel, sondern das Gesamtbild wie konkrete Lernziele und Unterrichtspläne, bis hin zu Bewertungskriterien, aufgezeigt werden.</vt:lpstr>
      <vt:lpstr>Ein weiteres wichtiges Merkmal von "Meyasu", auf das wir aufmerksam machen wollen, ist, dass auf der "Meyasu"-Internetseite reichhaltige Unterrichtspläne und Beispiele der Öffentlichkeit zugänglich sind,  um Lehrerinnen und Lehrer zu unterstützen.</vt:lpstr>
      <vt:lpstr>Aber worauf zielt "Meyasu"?</vt:lpstr>
      <vt:lpstr>Die pädagogische Idee von "Meyasu" ist es "andere zu finden", "sich selbst zu finden" und "mit anderen in Kontakt zu treten".</vt:lpstr>
      <vt:lpstr>PowerPoint プレゼンテーション</vt:lpstr>
      <vt:lpstr>Wir verfolgen mit dem auf dem "Meyasu"-Konzept basierendem Lernen von Sprache, Kultur und globaler Gesellschaft, das Ziel, dass die Lernerinnen und Lerner Fähigkeiten erlangen, die im 21. Jahrhundert erforderlich sind.</vt:lpstr>
      <vt:lpstr>Um dies zu erreichen haben wie 10 Punkte ausgewählt, deren Schwerpunkte alle auf den Skills des 21. Jahrhunderts liegen.</vt:lpstr>
      <vt:lpstr>Meyasus Lernziel ist es, übergreifende Kommunikationsfähigkeit zu erlangen.</vt:lpstr>
      <vt:lpstr>Diese setzt sich aus den drei Bereichen "Sprache", "Kultur" und "globale Gesellschaft" zusammen.</vt:lpstr>
      <vt:lpstr>PowerPoint プレゼンテーション</vt:lpstr>
      <vt:lpstr>In jedem der drei Bereiche erlernt man Fähigkeiten, die darauf abzielen, Wissen zu verarbeiten, Techniken anzuwenden und Beziehungen aufzubauen.</vt:lpstr>
      <vt:lpstr>Wir haben das "Verstehen", "Können" und "Verbinden" genannt.</vt:lpstr>
      <vt:lpstr>PowerPoint プレゼンテーション</vt:lpstr>
      <vt:lpstr>Zusammen nennen wir diese drei Bereiche und drei Fähigkeiten 3 x 3.</vt:lpstr>
      <vt:lpstr>Um sich die Fähigkeit von 3 x 3 erfolgreich zu eigen machen zu können, ist es wichtig, beginnend mit den Interessen, der Motivation und der Haltung der Lernenden, die jeweiligen Lernstile zu berücksichtigen.</vt:lpstr>
      <vt:lpstr>Außerdem bereichert es den Unterricht zusätzlich, wenn Lernerinnen und Lerner eine Verbindung zu Inhalten anderer Schulfächer herstellen können.</vt:lpstr>
      <vt:lpstr>Ferner ist es wichtig, die aktuelle Gesellschaft und den Klassenraum zu verbinden, um sich das "Verstehen" und "Verbinden" aneignen zu können.</vt:lpstr>
      <vt:lpstr>Und so haben wir 3 Kooperationen hinzugefügt und "3 x 3 + 3" zum Schlüsselkonzept unseres Lernziels gemacht.</vt:lpstr>
      <vt:lpstr>Mit der unter "3 x 3 +3" entwickelten, übergreifenden Kommunikationsfähigkeit wird es den Lernerinnen und Lernern möglich gemacht, sich in der gegenwärtigen Gesellschaft zu betätigen.</vt:lpstr>
      <vt:lpstr>Man kann mit "3 x 3 + 3" an jedem beliebigen Punkt beginnen.</vt:lpstr>
      <vt:lpstr>Für "3 x 3 +3" wurden einzelne Ziele festgesetzt. Wir zielen nicht nur auf Sprachwissen, sondern auch darauf, dass Lernerinnen und Lerner dieses Wissen anwenden, um sich mit anderen auszutauschen, oder es mit der gegenwärtigen Gesellschaft in Verbindung zu bringen.</vt:lpstr>
      <vt:lpstr>Außerdem wurden für das "Können" in allen drei Bereichen noch detailliertere Ziele gesetzt.</vt:lpstr>
      <vt:lpstr>Lassen Sie uns "3 x 3" Schritt für Schritt realisieren!</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めやすは、日本で初めての高校から始める外国語学習の指針です。</dc:title>
  <dc:creator>nagae</dc:creator>
  <cp:lastModifiedBy>TJF</cp:lastModifiedBy>
  <cp:revision>90</cp:revision>
  <dcterms:created xsi:type="dcterms:W3CDTF">2016-05-09T06:45:26Z</dcterms:created>
  <dcterms:modified xsi:type="dcterms:W3CDTF">2016-09-06T02:44:19Z</dcterms:modified>
</cp:coreProperties>
</file>