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93" r:id="rId8"/>
    <p:sldId id="27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28" y="-1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2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4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63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7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17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58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89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31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06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25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1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1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めやす市販版表紙_w350p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4" y="399142"/>
            <a:ext cx="4445000" cy="6286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0000" y="2540000"/>
            <a:ext cx="7003142" cy="2009671"/>
          </a:xfrm>
        </p:spPr>
        <p:txBody>
          <a:bodyPr>
            <a:normAutofit/>
          </a:bodyPr>
          <a:lstStyle/>
          <a:p>
            <a:pPr algn="ctr"/>
            <a:r>
              <a:rPr lang="ko-KR" altLang="en-US" sz="4800" dirty="0"/>
              <a:t>메야스 </a:t>
            </a:r>
            <a:r>
              <a:rPr lang="en-US" altLang="ko-KR" sz="4800" dirty="0"/>
              <a:t>3</a:t>
            </a:r>
            <a:r>
              <a:rPr lang="ko-KR" altLang="en-US" sz="4800" dirty="0"/>
              <a:t>분 정리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8034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lvl="0" algn="just"/>
            <a:r>
              <a:rPr lang="ko-KR" altLang="en-US" sz="2200" dirty="0"/>
              <a:t>이를 위해 필요한 자질</a:t>
            </a:r>
            <a:r>
              <a:rPr lang="en-US" altLang="ko-KR" sz="2200" dirty="0"/>
              <a:t>, </a:t>
            </a:r>
            <a:r>
              <a:rPr lang="ko-KR" altLang="en-US" sz="2200" dirty="0"/>
              <a:t>감성 등으로 </a:t>
            </a:r>
            <a:r>
              <a:rPr lang="en-US" altLang="ko-KR" sz="2200" dirty="0"/>
              <a:t>10</a:t>
            </a:r>
            <a:r>
              <a:rPr lang="ko-KR" altLang="en-US" sz="2200" dirty="0"/>
              <a:t>개의 항목을 선정했습니다</a:t>
            </a:r>
            <a:r>
              <a:rPr lang="en-US" altLang="ko-KR" sz="2200" dirty="0"/>
              <a:t>.</a:t>
            </a:r>
            <a:br>
              <a:rPr lang="en-US" altLang="ko-KR" sz="2200" dirty="0"/>
            </a:br>
            <a:r>
              <a:rPr lang="ko-KR" altLang="en-US" sz="2200" dirty="0"/>
              <a:t>이들 모두 </a:t>
            </a:r>
            <a:r>
              <a:rPr lang="en-US" altLang="ko-KR" sz="2200" dirty="0"/>
              <a:t>21</a:t>
            </a:r>
            <a:r>
              <a:rPr lang="ko-KR" altLang="en-US" sz="2200" dirty="0"/>
              <a:t>세기 스킬에서 중요하게 다루어지는 것들입니다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메야스의 학습 목표는 종합적인 의사소통 능력을 습득하는 것입니다</a:t>
            </a:r>
            <a:r>
              <a:rPr lang="en-US" altLang="ko-KR" sz="2200" dirty="0"/>
              <a:t>. 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0274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8953" cy="68619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종합적 의사소통 능력은 언어</a:t>
            </a:r>
            <a:r>
              <a:rPr lang="en-US" altLang="ko-KR" sz="2200" dirty="0"/>
              <a:t>, </a:t>
            </a:r>
            <a:r>
              <a:rPr lang="ko-KR" altLang="en-US" sz="2200" dirty="0"/>
              <a:t>문화</a:t>
            </a:r>
            <a:r>
              <a:rPr lang="en-US" altLang="ko-KR" sz="2200" dirty="0"/>
              <a:t>, </a:t>
            </a:r>
            <a:r>
              <a:rPr lang="ko-KR" altLang="en-US" sz="2200" dirty="0"/>
              <a:t>글로벌 사회 등 </a:t>
            </a:r>
            <a:r>
              <a:rPr lang="ko-KR" altLang="en-US" sz="2200" dirty="0" smtClean="0"/>
              <a:t> 세 </a:t>
            </a:r>
            <a:r>
              <a:rPr lang="ko-KR" altLang="en-US" sz="2200" dirty="0"/>
              <a:t>영역으로 이루어집니다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567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7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세 영역 별로 지식이해</a:t>
            </a:r>
            <a:r>
              <a:rPr lang="en-US" altLang="ko-KR" sz="2200" dirty="0"/>
              <a:t>, </a:t>
            </a:r>
            <a:r>
              <a:rPr lang="ko-KR" altLang="en-US" sz="2200" dirty="0"/>
              <a:t>기능</a:t>
            </a:r>
            <a:r>
              <a:rPr lang="en-US" altLang="ko-KR" sz="2200" dirty="0"/>
              <a:t>, </a:t>
            </a:r>
            <a:r>
              <a:rPr lang="ko-KR" altLang="en-US" sz="2200" dirty="0"/>
              <a:t>관계 형성 등의 능력을 기르게 됩니다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2469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이를 이해력</a:t>
            </a:r>
            <a:r>
              <a:rPr lang="en-US" altLang="ko-KR" sz="2200" dirty="0"/>
              <a:t>, </a:t>
            </a:r>
            <a:r>
              <a:rPr lang="ko-KR" altLang="en-US" sz="2200" dirty="0"/>
              <a:t>수행력</a:t>
            </a:r>
            <a:r>
              <a:rPr lang="en-US" altLang="ko-KR" sz="2200" dirty="0"/>
              <a:t>, </a:t>
            </a:r>
            <a:r>
              <a:rPr lang="ko-KR" altLang="en-US" sz="2200" dirty="0"/>
              <a:t>관계 형성력이라 부릅니다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5736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>
                <a:solidFill>
                  <a:srgbClr val="000000"/>
                </a:solidFill>
              </a:rPr>
              <a:t>이 세 </a:t>
            </a:r>
            <a:r>
              <a:rPr lang="ko-KR" altLang="en-US" sz="2200" dirty="0" smtClean="0">
                <a:solidFill>
                  <a:srgbClr val="000000"/>
                </a:solidFill>
              </a:rPr>
              <a:t>영역과 </a:t>
            </a:r>
            <a:r>
              <a:rPr lang="ko-KR" altLang="en-US" sz="2200" dirty="0">
                <a:solidFill>
                  <a:srgbClr val="000000"/>
                </a:solidFill>
              </a:rPr>
              <a:t>세 능력의 조합을 </a:t>
            </a:r>
            <a:r>
              <a:rPr lang="en-US" altLang="ko-KR" sz="2200" dirty="0">
                <a:solidFill>
                  <a:srgbClr val="000000"/>
                </a:solidFill>
              </a:rPr>
              <a:t>3×3(</a:t>
            </a:r>
            <a:r>
              <a:rPr lang="ko-KR" altLang="en-US" sz="2200" dirty="0">
                <a:solidFill>
                  <a:srgbClr val="000000"/>
                </a:solidFill>
              </a:rPr>
              <a:t>쓰리 바이 쓰리</a:t>
            </a:r>
            <a:r>
              <a:rPr lang="en-US" altLang="ko-KR" sz="2200" dirty="0">
                <a:solidFill>
                  <a:srgbClr val="000000"/>
                </a:solidFill>
              </a:rPr>
              <a:t>)</a:t>
            </a:r>
            <a:r>
              <a:rPr lang="ko-KR" altLang="en-US" sz="2200" dirty="0">
                <a:solidFill>
                  <a:srgbClr val="000000"/>
                </a:solidFill>
              </a:rPr>
              <a:t>라고 부릅니다</a:t>
            </a:r>
            <a:r>
              <a:rPr lang="en-US" altLang="ko-KR" sz="2200" dirty="0">
                <a:solidFill>
                  <a:srgbClr val="000000"/>
                </a:solidFill>
              </a:rPr>
              <a:t>.</a:t>
            </a:r>
            <a:endParaRPr kumimoji="1" lang="ja-JP" altLang="en-US" sz="2200" dirty="0">
              <a:solidFill>
                <a:srgbClr val="00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쓰리 바이 쓰리의 능력을 습득하기 위해서는 학습자의 관심</a:t>
            </a:r>
            <a:r>
              <a:rPr lang="en-US" altLang="ko-KR" sz="2200" dirty="0"/>
              <a:t>, </a:t>
            </a:r>
            <a:r>
              <a:rPr lang="ko-KR" altLang="en-US" sz="2200" dirty="0"/>
              <a:t>의욕</a:t>
            </a:r>
            <a:r>
              <a:rPr lang="en-US" altLang="ko-KR" sz="2200" dirty="0"/>
              <a:t>, </a:t>
            </a:r>
            <a:r>
              <a:rPr lang="ko-KR" altLang="en-US" sz="2200" dirty="0"/>
              <a:t>태도를 비롯 </a:t>
            </a:r>
            <a:r>
              <a:rPr lang="ko-KR" altLang="en-US" sz="2200" dirty="0" smtClean="0">
                <a:solidFill>
                  <a:srgbClr val="FF0000"/>
                </a:solidFill>
              </a:rPr>
              <a:t>각 개인</a:t>
            </a:r>
            <a:r>
              <a:rPr lang="ko-KR" altLang="en-US" sz="2200" dirty="0" smtClean="0"/>
              <a:t>의 </a:t>
            </a:r>
            <a:r>
              <a:rPr lang="ko-KR" altLang="en-US" sz="2200" dirty="0"/>
              <a:t>학습 스타일을 배려하는 것이 중요합니다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3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또</a:t>
            </a:r>
            <a:r>
              <a:rPr lang="en-US" altLang="ko-KR" sz="2200" dirty="0"/>
              <a:t>, </a:t>
            </a:r>
            <a:r>
              <a:rPr lang="ko-KR" altLang="en-US" sz="2200" dirty="0"/>
              <a:t>학습자가 다른 교과목을 통해 배운 내용과 연계를 가짐으로써 학습 내용이 풍부해지게 됩니다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메야스는 일본 최초로 고등학교 교육 현장에서 시작된 외국어 학습 지침입니다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6" y="-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나아가 수행력</a:t>
            </a:r>
            <a:r>
              <a:rPr lang="en-US" altLang="ko-KR" sz="2200" dirty="0"/>
              <a:t>, </a:t>
            </a:r>
            <a:r>
              <a:rPr lang="ko-KR" altLang="en-US" sz="2200" dirty="0"/>
              <a:t>관계 형성력을 습득하기 위해서는 현실 사회와 교실을 연결하는 것이 필요합니다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>
                <a:solidFill>
                  <a:srgbClr val="000000"/>
                </a:solidFill>
              </a:rPr>
              <a:t>쓰리 바이 </a:t>
            </a:r>
            <a:r>
              <a:rPr lang="ko-KR" altLang="en-US" sz="2200" dirty="0" smtClean="0">
                <a:solidFill>
                  <a:srgbClr val="000000"/>
                </a:solidFill>
              </a:rPr>
              <a:t>쓰리에</a:t>
            </a:r>
            <a:r>
              <a:rPr lang="en-US" altLang="ko-KR" sz="2200" dirty="0" smtClean="0">
                <a:solidFill>
                  <a:srgbClr val="000000"/>
                </a:solidFill>
              </a:rPr>
              <a:t> </a:t>
            </a:r>
            <a:r>
              <a:rPr lang="ko-KR" altLang="en-US" sz="2200" dirty="0" smtClean="0">
                <a:solidFill>
                  <a:srgbClr val="000000"/>
                </a:solidFill>
              </a:rPr>
              <a:t>이 </a:t>
            </a:r>
            <a:r>
              <a:rPr lang="ko-KR" altLang="en-US" sz="2200" dirty="0">
                <a:solidFill>
                  <a:srgbClr val="000000"/>
                </a:solidFill>
              </a:rPr>
              <a:t>세 가지를 </a:t>
            </a:r>
            <a:r>
              <a:rPr lang="ko-KR" altLang="en-US" sz="2200" dirty="0" smtClean="0">
                <a:solidFill>
                  <a:srgbClr val="000000"/>
                </a:solidFill>
              </a:rPr>
              <a:t>더한 </a:t>
            </a:r>
            <a:r>
              <a:rPr lang="ko-KR" altLang="en-US" sz="2200" dirty="0">
                <a:solidFill>
                  <a:srgbClr val="000000"/>
                </a:solidFill>
              </a:rPr>
              <a:t>쓰리 바이 쓰리 플러스 쓰리</a:t>
            </a:r>
            <a:r>
              <a:rPr lang="en-US" altLang="ko-KR" sz="2200" dirty="0">
                <a:solidFill>
                  <a:srgbClr val="000000"/>
                </a:solidFill>
              </a:rPr>
              <a:t>(</a:t>
            </a:r>
            <a:r>
              <a:rPr lang="ko-KR" altLang="en-US" sz="2200" dirty="0">
                <a:solidFill>
                  <a:srgbClr val="000000"/>
                </a:solidFill>
              </a:rPr>
              <a:t>삼삼삼</a:t>
            </a:r>
            <a:r>
              <a:rPr lang="en-US" altLang="ko-KR" sz="2200" dirty="0" smtClean="0">
                <a:solidFill>
                  <a:srgbClr val="000000"/>
                </a:solidFill>
              </a:rPr>
              <a:t>)</a:t>
            </a:r>
            <a:r>
              <a:rPr lang="ko-KR" altLang="en-US" sz="2200" dirty="0" smtClean="0">
                <a:solidFill>
                  <a:srgbClr val="000000"/>
                </a:solidFill>
              </a:rPr>
              <a:t>가 </a:t>
            </a:r>
            <a:r>
              <a:rPr lang="ko-KR" altLang="en-US" sz="2200" dirty="0">
                <a:solidFill>
                  <a:srgbClr val="000000"/>
                </a:solidFill>
              </a:rPr>
              <a:t>학습목표의 중심 </a:t>
            </a:r>
            <a:r>
              <a:rPr lang="ko-KR" altLang="en-US" sz="2200" dirty="0" smtClean="0">
                <a:solidFill>
                  <a:srgbClr val="000000"/>
                </a:solidFill>
              </a:rPr>
              <a:t>개념이 됩니다</a:t>
            </a:r>
            <a:r>
              <a:rPr lang="en-US" altLang="ko-KR" sz="2200" dirty="0" smtClean="0">
                <a:solidFill>
                  <a:srgbClr val="000000"/>
                </a:solidFill>
              </a:rPr>
              <a:t>.</a:t>
            </a:r>
            <a:endParaRPr kumimoji="1" lang="ja-JP" altLang="en-US" sz="2200" dirty="0">
              <a:solidFill>
                <a:srgbClr val="00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0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 smtClean="0">
                <a:solidFill>
                  <a:srgbClr val="000000"/>
                </a:solidFill>
              </a:rPr>
              <a:t>쓰리 바이 쓰리 플러스 쓰리</a:t>
            </a:r>
            <a:r>
              <a:rPr lang="en-US" altLang="ko-KR" sz="2200" dirty="0" smtClean="0">
                <a:solidFill>
                  <a:srgbClr val="000000"/>
                </a:solidFill>
              </a:rPr>
              <a:t>(</a:t>
            </a:r>
            <a:r>
              <a:rPr lang="ko-KR" altLang="en-US" sz="2200" dirty="0" smtClean="0">
                <a:solidFill>
                  <a:srgbClr val="000000"/>
                </a:solidFill>
              </a:rPr>
              <a:t>삼삼삼</a:t>
            </a:r>
            <a:r>
              <a:rPr lang="en-US" altLang="ko-KR" sz="2200" dirty="0" smtClean="0">
                <a:solidFill>
                  <a:srgbClr val="000000"/>
                </a:solidFill>
              </a:rPr>
              <a:t>)</a:t>
            </a:r>
            <a:r>
              <a:rPr lang="ko-KR" altLang="en-US" sz="2200" dirty="0" smtClean="0">
                <a:solidFill>
                  <a:srgbClr val="000000"/>
                </a:solidFill>
              </a:rPr>
              <a:t> 로 </a:t>
            </a:r>
            <a:r>
              <a:rPr lang="ko-KR" altLang="en-US" sz="2200" dirty="0" smtClean="0">
                <a:solidFill>
                  <a:srgbClr val="000000"/>
                </a:solidFill>
              </a:rPr>
              <a:t>길러진 종합적 의사소통 능력을 활용하여 학습자는 외국어를 통해 현실 사회에서 활동할 수 있게 되는 것입니다</a:t>
            </a:r>
            <a:r>
              <a:rPr lang="en-US" altLang="ko-KR" sz="2200" dirty="0" smtClean="0">
                <a:solidFill>
                  <a:srgbClr val="000000"/>
                </a:solidFill>
              </a:rPr>
              <a:t>.</a:t>
            </a:r>
            <a:endParaRPr kumimoji="1" lang="ja-JP" altLang="en-US" sz="2200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84" y="2510969"/>
            <a:ext cx="2413079" cy="31468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8291" cy="310841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38" y="0"/>
            <a:ext cx="2148463" cy="353645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0" y="1530277"/>
            <a:ext cx="3679525" cy="39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3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>
                <a:solidFill>
                  <a:srgbClr val="000000"/>
                </a:solidFill>
              </a:rPr>
              <a:t>쓰리 바이 쓰리 플러스 쓰리</a:t>
            </a:r>
            <a:r>
              <a:rPr lang="en-US" altLang="ko-KR" sz="2200" dirty="0">
                <a:solidFill>
                  <a:srgbClr val="000000"/>
                </a:solidFill>
              </a:rPr>
              <a:t>(</a:t>
            </a:r>
            <a:r>
              <a:rPr lang="ko-KR" altLang="en-US" sz="2200" dirty="0">
                <a:solidFill>
                  <a:srgbClr val="000000"/>
                </a:solidFill>
              </a:rPr>
              <a:t>삼삼삼</a:t>
            </a:r>
            <a:r>
              <a:rPr lang="en-US" altLang="ko-KR" sz="2200" dirty="0">
                <a:solidFill>
                  <a:srgbClr val="000000"/>
                </a:solidFill>
              </a:rPr>
              <a:t>) </a:t>
            </a:r>
            <a:r>
              <a:rPr lang="ko-KR" altLang="en-US" sz="2200" dirty="0">
                <a:solidFill>
                  <a:srgbClr val="000000"/>
                </a:solidFill>
              </a:rPr>
              <a:t>가운데 </a:t>
            </a:r>
            <a:r>
              <a:rPr lang="ko-KR" altLang="en-US" sz="2200" dirty="0" smtClean="0">
                <a:solidFill>
                  <a:srgbClr val="000000"/>
                </a:solidFill>
              </a:rPr>
              <a:t>어떤 것을 </a:t>
            </a:r>
            <a:r>
              <a:rPr lang="ko-KR" altLang="en-US" sz="2200" dirty="0">
                <a:solidFill>
                  <a:srgbClr val="000000"/>
                </a:solidFill>
              </a:rPr>
              <a:t>먼저 해야 한다</a:t>
            </a:r>
            <a:r>
              <a:rPr lang="en-US" altLang="ko-KR" sz="2200" dirty="0">
                <a:solidFill>
                  <a:srgbClr val="000000"/>
                </a:solidFill>
              </a:rPr>
              <a:t>, </a:t>
            </a:r>
            <a:r>
              <a:rPr lang="ko-KR" altLang="en-US" sz="2200" dirty="0" smtClean="0">
                <a:solidFill>
                  <a:srgbClr val="000000"/>
                </a:solidFill>
              </a:rPr>
              <a:t>어떤 것을 나중에 해야 한다는 등 특별히 정해진 순서는 없습니다</a:t>
            </a:r>
            <a:r>
              <a:rPr lang="en-US" altLang="ko-KR" sz="2200" dirty="0">
                <a:solidFill>
                  <a:srgbClr val="000000"/>
                </a:solidFill>
              </a:rPr>
              <a:t>. </a:t>
            </a:r>
            <a:endParaRPr kumimoji="1" lang="ja-JP" altLang="en-US" sz="2200" dirty="0">
              <a:solidFill>
                <a:srgbClr val="00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5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>
                <a:solidFill>
                  <a:srgbClr val="000000"/>
                </a:solidFill>
              </a:rPr>
              <a:t>쓰리 바이 쓰리 플러스 쓰리</a:t>
            </a:r>
            <a:r>
              <a:rPr lang="en-US" altLang="ko-KR" sz="2200" dirty="0">
                <a:solidFill>
                  <a:srgbClr val="000000"/>
                </a:solidFill>
              </a:rPr>
              <a:t>(</a:t>
            </a:r>
            <a:r>
              <a:rPr lang="ko-KR" altLang="en-US" sz="2200" dirty="0">
                <a:solidFill>
                  <a:srgbClr val="000000"/>
                </a:solidFill>
              </a:rPr>
              <a:t>삼삼삼</a:t>
            </a:r>
            <a:r>
              <a:rPr lang="en-US" altLang="ko-KR" sz="2200" dirty="0">
                <a:solidFill>
                  <a:srgbClr val="000000"/>
                </a:solidFill>
              </a:rPr>
              <a:t>)</a:t>
            </a:r>
            <a:r>
              <a:rPr lang="ko-KR" altLang="en-US" sz="2200" dirty="0">
                <a:solidFill>
                  <a:srgbClr val="000000"/>
                </a:solidFill>
              </a:rPr>
              <a:t>에는 각각의 목표가 정해져 있습니다</a:t>
            </a:r>
            <a:r>
              <a:rPr lang="en-US" altLang="ko-KR" sz="2200" dirty="0">
                <a:solidFill>
                  <a:srgbClr val="000000"/>
                </a:solidFill>
              </a:rPr>
              <a:t>. </a:t>
            </a:r>
            <a:r>
              <a:rPr lang="ko-KR" altLang="en-US" sz="2200" dirty="0">
                <a:solidFill>
                  <a:srgbClr val="000000"/>
                </a:solidFill>
              </a:rPr>
              <a:t>언어 </a:t>
            </a:r>
            <a:r>
              <a:rPr lang="ko-KR" altLang="en-US" sz="2200" dirty="0" smtClean="0">
                <a:solidFill>
                  <a:srgbClr val="000000"/>
                </a:solidFill>
              </a:rPr>
              <a:t>지식의 습득만이 </a:t>
            </a:r>
            <a:r>
              <a:rPr lang="ko-KR" altLang="en-US" sz="2200" dirty="0">
                <a:solidFill>
                  <a:srgbClr val="000000"/>
                </a:solidFill>
              </a:rPr>
              <a:t>아니라</a:t>
            </a:r>
            <a:r>
              <a:rPr lang="en-US" altLang="ko-KR" sz="2200" dirty="0">
                <a:solidFill>
                  <a:srgbClr val="000000"/>
                </a:solidFill>
              </a:rPr>
              <a:t>, </a:t>
            </a:r>
            <a:r>
              <a:rPr lang="ko-KR" altLang="en-US" sz="2200" dirty="0" smtClean="0">
                <a:solidFill>
                  <a:srgbClr val="000000"/>
                </a:solidFill>
              </a:rPr>
              <a:t>언어를 사용하여 </a:t>
            </a:r>
            <a:r>
              <a:rPr lang="ko-KR" altLang="en-US" sz="2200" dirty="0">
                <a:solidFill>
                  <a:srgbClr val="000000"/>
                </a:solidFill>
              </a:rPr>
              <a:t>교류하거나 현실사회와 관계를 </a:t>
            </a:r>
            <a:r>
              <a:rPr lang="ko-KR" altLang="en-US" sz="2200" dirty="0" smtClean="0">
                <a:solidFill>
                  <a:srgbClr val="000000"/>
                </a:solidFill>
              </a:rPr>
              <a:t>맺는 </a:t>
            </a:r>
            <a:r>
              <a:rPr lang="ko-KR" altLang="en-US" sz="2200" dirty="0">
                <a:solidFill>
                  <a:srgbClr val="000000"/>
                </a:solidFill>
              </a:rPr>
              <a:t>일들을 언어 학습 </a:t>
            </a:r>
            <a:r>
              <a:rPr lang="ko-KR" altLang="en-US" sz="2200" dirty="0" smtClean="0">
                <a:solidFill>
                  <a:srgbClr val="000000"/>
                </a:solidFill>
              </a:rPr>
              <a:t>과정에서 </a:t>
            </a:r>
            <a:r>
              <a:rPr lang="ko-KR" altLang="en-US" sz="2200" dirty="0">
                <a:solidFill>
                  <a:srgbClr val="000000"/>
                </a:solidFill>
              </a:rPr>
              <a:t>동시에 이루고자 하는 것입니다</a:t>
            </a:r>
            <a:r>
              <a:rPr lang="en-US" altLang="ko-KR" sz="2200" dirty="0">
                <a:solidFill>
                  <a:srgbClr val="000000"/>
                </a:solidFill>
              </a:rPr>
              <a:t>.</a:t>
            </a:r>
            <a:endParaRPr kumimoji="1" lang="ja-JP" altLang="en-US" sz="2200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4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>
                <a:solidFill>
                  <a:srgbClr val="000000"/>
                </a:solidFill>
              </a:rPr>
              <a:t>세 영역의 </a:t>
            </a:r>
            <a:r>
              <a:rPr lang="en-US" altLang="ko-KR" sz="2200" dirty="0">
                <a:solidFill>
                  <a:srgbClr val="000000"/>
                </a:solidFill>
              </a:rPr>
              <a:t>'</a:t>
            </a:r>
            <a:r>
              <a:rPr lang="ko-KR" altLang="en-US" sz="2200" dirty="0">
                <a:solidFill>
                  <a:srgbClr val="000000"/>
                </a:solidFill>
              </a:rPr>
              <a:t>수행</a:t>
            </a:r>
            <a:r>
              <a:rPr lang="en-US" altLang="ko-KR" sz="2200" dirty="0">
                <a:solidFill>
                  <a:srgbClr val="000000"/>
                </a:solidFill>
              </a:rPr>
              <a:t>'</a:t>
            </a:r>
            <a:r>
              <a:rPr lang="ko-KR" altLang="en-US" sz="2200" dirty="0">
                <a:solidFill>
                  <a:srgbClr val="000000"/>
                </a:solidFill>
              </a:rPr>
              <a:t>에는 더욱 상세한 목표가 설정되어 </a:t>
            </a:r>
            <a:r>
              <a:rPr lang="ko-KR" altLang="en-US" sz="2200" dirty="0" smtClean="0">
                <a:solidFill>
                  <a:srgbClr val="000000"/>
                </a:solidFill>
              </a:rPr>
              <a:t>있습니다</a:t>
            </a:r>
            <a:r>
              <a:rPr lang="en-US" altLang="ko-KR" sz="2200" dirty="0" smtClean="0">
                <a:solidFill>
                  <a:srgbClr val="000000"/>
                </a:solidFill>
              </a:rPr>
              <a:t>.</a:t>
            </a:r>
            <a:endParaRPr kumimoji="1" lang="ja-JP" altLang="en-US" sz="2200" dirty="0">
              <a:solidFill>
                <a:srgbClr val="00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7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07" y="1191523"/>
            <a:ext cx="8320001" cy="468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쓰리 바이 쓰리 플러스 쓰리</a:t>
            </a:r>
            <a:r>
              <a:rPr lang="en-US" altLang="ko-KR" sz="2200" dirty="0"/>
              <a:t>(</a:t>
            </a:r>
            <a:r>
              <a:rPr lang="ko-KR" altLang="en-US" sz="2200" dirty="0"/>
              <a:t>삼삼삼</a:t>
            </a:r>
            <a:r>
              <a:rPr lang="en-US" altLang="ko-KR" sz="2200" dirty="0"/>
              <a:t>)</a:t>
            </a:r>
            <a:r>
              <a:rPr lang="ko-KR" altLang="en-US" sz="2200" dirty="0"/>
              <a:t>를 조금씩 이루어 나가도록 합시다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0726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메야스는 교육현장에 몸 담고 있는 교사가 함께 참가하여 만든 지침입니다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가장 큰 특징은</a:t>
            </a:r>
            <a:r>
              <a:rPr lang="en-US" altLang="ko-KR" sz="2200" dirty="0"/>
              <a:t>, </a:t>
            </a:r>
            <a:r>
              <a:rPr lang="ko-KR" altLang="en-US" sz="2200" dirty="0"/>
              <a:t>이념이나 목표만이 아니라 구체적인 학습목표부터 수업 설계</a:t>
            </a:r>
            <a:r>
              <a:rPr lang="en-US" altLang="ko-KR" sz="2200" dirty="0"/>
              <a:t>, </a:t>
            </a:r>
            <a:r>
              <a:rPr lang="ko-KR" altLang="en-US" sz="2200" dirty="0"/>
              <a:t>평가 방법까지 학습의 전체상을 제시한다는 점입니다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8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 smtClean="0"/>
              <a:t>특히 주목되는 것은  </a:t>
            </a:r>
            <a:r>
              <a:rPr lang="en-US" altLang="ko-KR" sz="2200" dirty="0"/>
              <a:t>'</a:t>
            </a:r>
            <a:r>
              <a:rPr lang="ko-KR" altLang="en-US" sz="2200" dirty="0"/>
              <a:t>메야스 웹사이트</a:t>
            </a:r>
            <a:r>
              <a:rPr lang="en-US" altLang="ko-KR" sz="2200" dirty="0"/>
              <a:t>'</a:t>
            </a:r>
            <a:r>
              <a:rPr lang="ko-KR" altLang="en-US" sz="2200" dirty="0"/>
              <a:t>를 통해 학습내용 및 활동의 실례</a:t>
            </a:r>
            <a:r>
              <a:rPr lang="en-US" altLang="ko-KR" sz="2200" dirty="0"/>
              <a:t>, </a:t>
            </a:r>
            <a:r>
              <a:rPr lang="ko-KR" altLang="en-US" sz="2200" dirty="0"/>
              <a:t>수업 교안 등 풍부한 소재를 공개함으로써 현장의 교사를 지원한다는 점입니다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6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 smtClean="0"/>
              <a:t>여기서 </a:t>
            </a:r>
            <a:r>
              <a:rPr lang="ko-KR" altLang="en-US" sz="2200" dirty="0"/>
              <a:t>메야스가 지향하는 바가 무엇인지 알아보겠습니다</a:t>
            </a:r>
            <a:r>
              <a:rPr lang="en-US" altLang="ko-KR" sz="2200" dirty="0" smtClean="0"/>
              <a:t>.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61995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/>
              <a:t>메야스의 교육이념은 </a:t>
            </a:r>
            <a:r>
              <a:rPr lang="en-US" altLang="ko-KR" sz="2200" dirty="0"/>
              <a:t>'</a:t>
            </a:r>
            <a:r>
              <a:rPr lang="ko-KR" altLang="en-US" sz="2200" dirty="0"/>
              <a:t>타자의 발견</a:t>
            </a:r>
            <a:r>
              <a:rPr lang="en-US" altLang="ko-KR" sz="2200" dirty="0"/>
              <a:t>', '</a:t>
            </a:r>
            <a:r>
              <a:rPr lang="ko-KR" altLang="en-US" sz="2200" dirty="0"/>
              <a:t>자기의 발견</a:t>
            </a:r>
            <a:r>
              <a:rPr lang="en-US" altLang="ko-KR" sz="2200" dirty="0"/>
              <a:t>' </a:t>
            </a:r>
            <a:r>
              <a:rPr lang="en-US" altLang="ko-KR" sz="2200" dirty="0" smtClean="0">
                <a:solidFill>
                  <a:srgbClr val="FF0000"/>
                </a:solidFill>
              </a:rPr>
              <a:t>, </a:t>
            </a:r>
            <a:r>
              <a:rPr lang="en-US" altLang="ko-KR" sz="2200" dirty="0" smtClean="0"/>
              <a:t>'</a:t>
            </a:r>
            <a:r>
              <a:rPr lang="ko-KR" altLang="en-US" sz="2200" dirty="0"/>
              <a:t>관계 맺기의 실현</a:t>
            </a:r>
            <a:r>
              <a:rPr lang="en-US" altLang="ko-KR" sz="2200" dirty="0"/>
              <a:t>'</a:t>
            </a:r>
            <a:r>
              <a:rPr lang="ko-KR" altLang="en-US" sz="2200" dirty="0"/>
              <a:t>입니다</a:t>
            </a:r>
            <a:r>
              <a:rPr lang="en-US" altLang="ko-KR" sz="2200" dirty="0"/>
              <a:t>.</a:t>
            </a:r>
            <a:endParaRPr kumimoji="1" lang="ja-JP" altLang="en-US" sz="2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200" dirty="0">
                <a:solidFill>
                  <a:srgbClr val="000000"/>
                </a:solidFill>
              </a:rPr>
              <a:t>메야스의 교육목표는 언어와 문화</a:t>
            </a:r>
            <a:r>
              <a:rPr lang="en-US" altLang="ko-KR" sz="2200" dirty="0">
                <a:solidFill>
                  <a:srgbClr val="000000"/>
                </a:solidFill>
              </a:rPr>
              <a:t>, </a:t>
            </a:r>
            <a:r>
              <a:rPr lang="ko-KR" altLang="en-US" sz="2200" dirty="0">
                <a:solidFill>
                  <a:srgbClr val="000000"/>
                </a:solidFill>
              </a:rPr>
              <a:t>글로벌 </a:t>
            </a:r>
            <a:r>
              <a:rPr lang="ko-KR" altLang="en-US" sz="2200" dirty="0" smtClean="0">
                <a:solidFill>
                  <a:srgbClr val="000000"/>
                </a:solidFill>
              </a:rPr>
              <a:t>사회 </a:t>
            </a:r>
            <a:r>
              <a:rPr lang="ko-KR" altLang="en-US" sz="2200" dirty="0">
                <a:solidFill>
                  <a:srgbClr val="000000"/>
                </a:solidFill>
              </a:rPr>
              <a:t>학습을 </a:t>
            </a:r>
            <a:r>
              <a:rPr lang="ko-KR" altLang="en-US" sz="2200" dirty="0" smtClean="0">
                <a:solidFill>
                  <a:srgbClr val="000000"/>
                </a:solidFill>
              </a:rPr>
              <a:t>통한 학습자의 </a:t>
            </a:r>
            <a:r>
              <a:rPr lang="ko-KR" altLang="en-US" sz="2200" dirty="0">
                <a:solidFill>
                  <a:srgbClr val="000000"/>
                </a:solidFill>
              </a:rPr>
              <a:t>인간적 성장을 도모함으로써 </a:t>
            </a:r>
            <a:r>
              <a:rPr lang="en-US" altLang="ko-KR" sz="2200" dirty="0">
                <a:solidFill>
                  <a:srgbClr val="000000"/>
                </a:solidFill>
              </a:rPr>
              <a:t>21</a:t>
            </a:r>
            <a:r>
              <a:rPr lang="ko-KR" altLang="en-US" sz="2200" dirty="0" smtClean="0">
                <a:solidFill>
                  <a:srgbClr val="000000"/>
                </a:solidFill>
              </a:rPr>
              <a:t>세기 사회를 </a:t>
            </a:r>
            <a:r>
              <a:rPr lang="ko-KR" altLang="en-US" sz="2200" dirty="0">
                <a:solidFill>
                  <a:srgbClr val="000000"/>
                </a:solidFill>
              </a:rPr>
              <a:t>살아나갈 힘을 기르는 것입니다</a:t>
            </a:r>
            <a:r>
              <a:rPr lang="en-US" altLang="ko-KR" sz="2200" dirty="0">
                <a:solidFill>
                  <a:srgbClr val="000000"/>
                </a:solidFill>
              </a:rPr>
              <a:t>.</a:t>
            </a:r>
            <a:endParaRPr kumimoji="1" lang="ja-JP" altLang="en-US" sz="2200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8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374</Words>
  <Application>Microsoft Macintosh PowerPoint</Application>
  <PresentationFormat>ユーザー設定</PresentationFormat>
  <Paragraphs>23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テーマ</vt:lpstr>
      <vt:lpstr>메야스 3분 정리</vt:lpstr>
      <vt:lpstr>메야스는 일본 최초로 고등학교 교육 현장에서 시작된 외국어 학습 지침입니다.</vt:lpstr>
      <vt:lpstr>메야스는 교육현장에 몸 담고 있는 교사가 함께 참가하여 만든 지침입니다.</vt:lpstr>
      <vt:lpstr>가장 큰 특징은, 이념이나 목표만이 아니라 구체적인 학습목표부터 수업 설계, 평가 방법까지 학습의 전체상을 제시한다는 점입니다.</vt:lpstr>
      <vt:lpstr>특히 주목되는 것은  '메야스 웹사이트'를 통해 학습내용 및 활동의 실례, 수업 교안 등 풍부한 소재를 공개함으로써 현장의 교사를 지원한다는 점입니다.</vt:lpstr>
      <vt:lpstr>여기서 메야스가 지향하는 바가 무엇인지 알아보겠습니다.</vt:lpstr>
      <vt:lpstr>메야스의 교육이념은 '타자의 발견', '자기의 발견' , '관계 맺기의 실현'입니다.</vt:lpstr>
      <vt:lpstr>PowerPoint プレゼンテーション</vt:lpstr>
      <vt:lpstr>메야스의 교육목표는 언어와 문화, 글로벌 사회 학습을 통한 학습자의 인간적 성장을 도모함으로써 21세기 사회를 살아나갈 힘을 기르는 것입니다.</vt:lpstr>
      <vt:lpstr>이를 위해 필요한 자질, 감성 등으로 10개의 항목을 선정했습니다. 이들 모두 21세기 스킬에서 중요하게 다루어지는 것들입니다.</vt:lpstr>
      <vt:lpstr>메야스의 학습 목표는 종합적인 의사소통 능력을 습득하는 것입니다. </vt:lpstr>
      <vt:lpstr>종합적 의사소통 능력은 언어, 문화, 글로벌 사회 등  세 영역으로 이루어집니다.</vt:lpstr>
      <vt:lpstr>PowerPoint プレゼンテーション</vt:lpstr>
      <vt:lpstr>세 영역 별로 지식이해, 기능, 관계 형성 등의 능력을 기르게 됩니다.</vt:lpstr>
      <vt:lpstr>이를 이해력, 수행력, 관계 형성력이라 부릅니다.</vt:lpstr>
      <vt:lpstr>PowerPoint プレゼンテーション</vt:lpstr>
      <vt:lpstr>이 세 영역과 세 능력의 조합을 3×3(쓰리 바이 쓰리)라고 부릅니다.</vt:lpstr>
      <vt:lpstr>쓰리 바이 쓰리의 능력을 습득하기 위해서는 학습자의 관심, 의욕, 태도를 비롯 각 개인의 학습 스타일을 배려하는 것이 중요합니다.</vt:lpstr>
      <vt:lpstr>또, 학습자가 다른 교과목을 통해 배운 내용과 연계를 가짐으로써 학습 내용이 풍부해지게 됩니다.</vt:lpstr>
      <vt:lpstr>나아가 수행력, 관계 형성력을 습득하기 위해서는 현실 사회와 교실을 연결하는 것이 필요합니다.</vt:lpstr>
      <vt:lpstr>쓰리 바이 쓰리에 이 세 가지를 더한 쓰리 바이 쓰리 플러스 쓰리(삼삼삼)가 학습목표의 중심 개념이 됩니다.</vt:lpstr>
      <vt:lpstr>쓰리 바이 쓰리 플러스 쓰리(삼삼삼) 로 길러진 종합적 의사소통 능력을 활용하여 학습자는 외국어를 통해 현실 사회에서 활동할 수 있게 되는 것입니다.</vt:lpstr>
      <vt:lpstr>쓰리 바이 쓰리 플러스 쓰리(삼삼삼) 가운데 어떤 것을 먼저 해야 한다, 어떤 것을 나중에 해야 한다는 등 특별히 정해진 순서는 없습니다. </vt:lpstr>
      <vt:lpstr>쓰리 바이 쓰리 플러스 쓰리(삼삼삼)에는 각각의 목표가 정해져 있습니다. 언어 지식의 습득만이 아니라, 언어를 사용하여 교류하거나 현실사회와 관계를 맺는 일들을 언어 학습 과정에서 동시에 이루고자 하는 것입니다.</vt:lpstr>
      <vt:lpstr>세 영역의 '수행'에는 더욱 상세한 목표가 설정되어 있습니다.</vt:lpstr>
      <vt:lpstr>쓰리 바이 쓰리 플러스 쓰리(삼삼삼)를 조금씩 이루어 나가도록 합시다.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めやすは、日本で初めての高校から始める外国語学習の指針です。</dc:title>
  <dc:creator>nagae</dc:creator>
  <cp:lastModifiedBy>TJF</cp:lastModifiedBy>
  <cp:revision>96</cp:revision>
  <dcterms:created xsi:type="dcterms:W3CDTF">2016-05-09T06:45:26Z</dcterms:created>
  <dcterms:modified xsi:type="dcterms:W3CDTF">2016-09-06T05:13:16Z</dcterms:modified>
</cp:coreProperties>
</file>